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57" r:id="rId1"/>
  </p:sldMasterIdLst>
  <p:notesMasterIdLst>
    <p:notesMasterId r:id="rId11"/>
  </p:notesMasterIdLst>
  <p:sldIdLst>
    <p:sldId id="256" r:id="rId2"/>
    <p:sldId id="257" r:id="rId3"/>
    <p:sldId id="269" r:id="rId4"/>
    <p:sldId id="335" r:id="rId5"/>
    <p:sldId id="374" r:id="rId6"/>
    <p:sldId id="373" r:id="rId7"/>
    <p:sldId id="264" r:id="rId8"/>
    <p:sldId id="371" r:id="rId9"/>
    <p:sldId id="372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최 도현" initials="최도" lastIdx="1" clrIdx="0">
    <p:extLst>
      <p:ext uri="{19B8F6BF-5375-455C-9EA6-DF929625EA0E}">
        <p15:presenceInfo xmlns:p15="http://schemas.microsoft.com/office/powerpoint/2012/main" userId="00eb0d125885c8d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2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44" y="6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8BCE914A-33D9-4BDA-8657-6A00C2C3923A}" type="datetime1">
              <a:rPr lang="ko-KR" altLang="en-US"/>
              <a:pPr lvl="0">
                <a:defRPr/>
              </a:pPr>
              <a:t>2025-03-04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6B8D3474-6E2B-4E5B-8699-1A0DD40BD49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https://github.com/devJang/developer-roadmap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6B8D3474-6E2B-4E5B-8699-1A0DD40BD492}" type="slidenum">
              <a:rPr lang="ko-KR" altLang="en-US" smtClean="0"/>
              <a:pPr lvl="0">
                <a:defRPr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236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7390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114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3333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745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2545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3019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81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310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057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41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596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17829-DB19-49A2-A366-DF7E7C0A17C2}" type="datetimeFigureOut">
              <a:rPr lang="ko-KR" altLang="en-US" smtClean="0"/>
              <a:t>2025-03-04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E3132-0D1D-4D42-945C-A14F4BC9BA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723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1</a:t>
            </a:r>
            <a:r>
              <a:rPr lang="ko-KR" altLang="en-US" dirty="0"/>
              <a:t>주차 강의 소개</a:t>
            </a:r>
            <a:br>
              <a:rPr lang="en-US" altLang="ko-KR" dirty="0"/>
            </a:br>
            <a:r>
              <a:rPr lang="ko-KR" altLang="en-US" sz="3600" dirty="0" err="1"/>
              <a:t>자바웹프로그래밍</a:t>
            </a:r>
            <a:r>
              <a:rPr lang="en-US" altLang="ko-KR" sz="3600" dirty="0"/>
              <a:t>(1)</a:t>
            </a:r>
            <a:endParaRPr lang="ko-KR" altLang="en-US" sz="3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강사 </a:t>
            </a:r>
            <a:r>
              <a:rPr lang="en-US" altLang="ko-KR" dirty="0"/>
              <a:t>: </a:t>
            </a:r>
            <a:r>
              <a:rPr lang="ko-KR" altLang="en-US" dirty="0"/>
              <a:t>최도현</a:t>
            </a:r>
            <a:endParaRPr lang="en-US" altLang="ko-KR" dirty="0"/>
          </a:p>
          <a:p>
            <a:pPr>
              <a:defRPr/>
            </a:pPr>
            <a:r>
              <a:rPr lang="ko-KR" altLang="en-US" dirty="0"/>
              <a:t>전공 </a:t>
            </a:r>
            <a:r>
              <a:rPr lang="en-US" altLang="ko-KR" dirty="0"/>
              <a:t>: S/W/</a:t>
            </a:r>
            <a:r>
              <a:rPr lang="ko-KR" altLang="en-US" dirty="0"/>
              <a:t>네트워크</a:t>
            </a:r>
            <a:r>
              <a:rPr lang="en-US" altLang="ko-KR" dirty="0"/>
              <a:t>/</a:t>
            </a:r>
            <a:r>
              <a:rPr lang="ko-KR" altLang="en-US" dirty="0"/>
              <a:t>보안</a:t>
            </a:r>
          </a:p>
          <a:p>
            <a:pPr lvl="0">
              <a:defRPr/>
            </a:pP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BF7E49-E16B-4223-87B8-DB44FB9D0082}"/>
              </a:ext>
            </a:extLst>
          </p:cNvPr>
          <p:cNvSpPr txBox="1"/>
          <p:nvPr/>
        </p:nvSpPr>
        <p:spPr>
          <a:xfrm>
            <a:off x="8315518" y="5101414"/>
            <a:ext cx="35811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b="1" dirty="0"/>
              <a:t>주요 수업 과목</a:t>
            </a:r>
            <a:r>
              <a:rPr lang="en-US" altLang="ko-KR" b="1" dirty="0"/>
              <a:t>(2011~ </a:t>
            </a:r>
            <a:r>
              <a:rPr lang="ko-KR" altLang="en-US" b="1" dirty="0"/>
              <a:t>현재</a:t>
            </a:r>
            <a:r>
              <a:rPr lang="en-US" altLang="ko-KR" b="1" dirty="0"/>
              <a:t>)</a:t>
            </a:r>
          </a:p>
          <a:p>
            <a:pPr lvl="0">
              <a:defRPr/>
            </a:pPr>
            <a:r>
              <a:rPr lang="ko-KR" altLang="en-US" dirty="0"/>
              <a:t>프로그래밍</a:t>
            </a:r>
            <a:r>
              <a:rPr lang="en-US" altLang="ko-KR" dirty="0"/>
              <a:t>/</a:t>
            </a:r>
            <a:r>
              <a:rPr lang="ko-KR" altLang="en-US" dirty="0"/>
              <a:t>서버</a:t>
            </a:r>
            <a:r>
              <a:rPr lang="en-US" altLang="ko-KR" dirty="0"/>
              <a:t> OS </a:t>
            </a:r>
            <a:r>
              <a:rPr lang="ko-KR" altLang="en-US" dirty="0"/>
              <a:t>분야</a:t>
            </a:r>
            <a:endParaRPr lang="en-US" altLang="ko-KR" dirty="0"/>
          </a:p>
          <a:p>
            <a:pPr lvl="0">
              <a:defRPr/>
            </a:pPr>
            <a:r>
              <a:rPr lang="en-US" altLang="ko-KR" dirty="0"/>
              <a:t>C, C++, C#, JAVA, </a:t>
            </a:r>
            <a:r>
              <a:rPr lang="ko-KR" altLang="en-US" dirty="0" err="1"/>
              <a:t>자바웹</a:t>
            </a:r>
            <a:r>
              <a:rPr lang="en-US" altLang="ko-KR" dirty="0"/>
              <a:t>(1, 2), </a:t>
            </a:r>
            <a:r>
              <a:rPr lang="ko-KR" altLang="en-US" dirty="0"/>
              <a:t>모바일</a:t>
            </a:r>
            <a:r>
              <a:rPr lang="en-US" altLang="ko-KR" dirty="0"/>
              <a:t>, </a:t>
            </a:r>
            <a:r>
              <a:rPr lang="ko-KR" altLang="en-US" dirty="0"/>
              <a:t>운영체제</a:t>
            </a:r>
            <a:r>
              <a:rPr lang="en-US" altLang="ko-KR" dirty="0"/>
              <a:t>, DB </a:t>
            </a:r>
            <a:r>
              <a:rPr lang="ko-KR" altLang="en-US" dirty="0"/>
              <a:t>등</a:t>
            </a:r>
            <a:endParaRPr lang="en-US" altLang="ko-K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99289" y="1825625"/>
            <a:ext cx="10515600" cy="4351338"/>
          </a:xfrm>
          <a:ln>
            <a:noFill/>
          </a:ln>
        </p:spPr>
        <p:style>
          <a:lnRef idx="2">
            <a:schemeClr val="dk1"/>
          </a:lnRef>
          <a:fillRef idx="100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4000" dirty="0" err="1">
                <a:solidFill>
                  <a:schemeClr val="tx1"/>
                </a:solidFill>
              </a:rPr>
              <a:t>자바웹</a:t>
            </a:r>
            <a:r>
              <a:rPr lang="ko-KR" altLang="en-US" sz="4000" dirty="0">
                <a:solidFill>
                  <a:schemeClr val="tx1"/>
                </a:solidFill>
              </a:rPr>
              <a:t> 프로그래밍</a:t>
            </a:r>
            <a:r>
              <a:rPr lang="en-US" altLang="ko-KR" sz="4000" dirty="0">
                <a:solidFill>
                  <a:schemeClr val="tx1"/>
                </a:solidFill>
              </a:rPr>
              <a:t>?</a:t>
            </a:r>
            <a:endParaRPr lang="ko-KR" altLang="en-US" sz="4000" dirty="0">
              <a:solidFill>
                <a:schemeClr val="tx1"/>
              </a:solidFill>
            </a:endParaRPr>
          </a:p>
        </p:txBody>
      </p:sp>
      <p:sp>
        <p:nvSpPr>
          <p:cNvPr id="4" name="순서도: 처리 3"/>
          <p:cNvSpPr/>
          <p:nvPr/>
        </p:nvSpPr>
        <p:spPr>
          <a:xfrm>
            <a:off x="0" y="2800375"/>
            <a:ext cx="12192000" cy="690465"/>
          </a:xfrm>
          <a:prstGeom prst="flowChartProcess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799286" y="3818239"/>
            <a:ext cx="2589170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b="1" dirty="0"/>
              <a:t>수업 로드맵</a:t>
            </a:r>
            <a:endParaRPr lang="en-US" altLang="ko-KR" b="1" dirty="0"/>
          </a:p>
          <a:p>
            <a:pPr lvl="0">
              <a:defRPr/>
            </a:pPr>
            <a:endParaRPr lang="en-US" altLang="ko-KR" b="1" dirty="0"/>
          </a:p>
          <a:p>
            <a:pPr lvl="0">
              <a:defRPr/>
            </a:pPr>
            <a:r>
              <a:rPr lang="ko-KR" altLang="en-US" b="1" dirty="0"/>
              <a:t>강의 구성 및 주요 내용</a:t>
            </a:r>
            <a:endParaRPr lang="en-US" altLang="ko-KR" b="1" dirty="0"/>
          </a:p>
          <a:p>
            <a:pPr lvl="0">
              <a:defRPr/>
            </a:pPr>
            <a:endParaRPr lang="en-US" altLang="ko-KR" b="1" dirty="0"/>
          </a:p>
          <a:p>
            <a:pPr lvl="0">
              <a:defRPr/>
            </a:pPr>
            <a:r>
              <a:rPr lang="en-US" altLang="ko-KR" b="1" dirty="0"/>
              <a:t>Q/A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B4B831D-351C-DF21-15C1-46268B0315AD}"/>
              </a:ext>
            </a:extLst>
          </p:cNvPr>
          <p:cNvSpPr/>
          <p:nvPr/>
        </p:nvSpPr>
        <p:spPr>
          <a:xfrm>
            <a:off x="178022" y="114252"/>
            <a:ext cx="251383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3200" b="1" dirty="0"/>
              <a:t>새로운 시작</a:t>
            </a:r>
            <a:r>
              <a:rPr lang="en-US" altLang="ko-KR" sz="3200" b="1" dirty="0"/>
              <a:t>!</a:t>
            </a:r>
            <a:endParaRPr lang="ko-KR" altLang="en-US" sz="3200" b="1" dirty="0"/>
          </a:p>
        </p:txBody>
      </p:sp>
      <p:pic>
        <p:nvPicPr>
          <p:cNvPr id="1026" name="Picture 2" descr="알아두면 쓸데있는 IT지식] 프론트엔드와 백엔드 - 모비인사이드 MOBIINSIDE">
            <a:extLst>
              <a:ext uri="{FF2B5EF4-FFF2-40B4-BE49-F238E27FC236}">
                <a16:creationId xmlns:a16="http://schemas.microsoft.com/office/drawing/2014/main" id="{67543510-A494-5CAA-DFF7-8F39A88BC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7670" y="769431"/>
            <a:ext cx="5079957" cy="196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Difference Between HTML, CSS and JavaScript">
            <a:extLst>
              <a:ext uri="{FF2B5EF4-FFF2-40B4-BE49-F238E27FC236}">
                <a16:creationId xmlns:a16="http://schemas.microsoft.com/office/drawing/2014/main" id="{3BC81811-0F9C-0A8F-64AB-038A4081F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065" y="3708431"/>
            <a:ext cx="5426723" cy="3014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 err="1"/>
              <a:t>미소과</a:t>
            </a:r>
            <a:r>
              <a:rPr lang="ko-KR" altLang="en-US" dirty="0"/>
              <a:t> 수업 로드맵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1" y="1825624"/>
            <a:ext cx="7001932" cy="4743851"/>
          </a:xfrm>
        </p:spPr>
        <p:txBody>
          <a:bodyPr>
            <a:normAutofit fontScale="85000" lnSpcReduction="20000"/>
          </a:bodyPr>
          <a:lstStyle/>
          <a:p>
            <a:pPr lvl="0">
              <a:defRPr/>
            </a:pPr>
            <a:r>
              <a:rPr lang="en-US" altLang="ko-KR" sz="2400" dirty="0"/>
              <a:t>1</a:t>
            </a:r>
            <a:r>
              <a:rPr lang="ko-KR" altLang="en-US" sz="2400" dirty="0"/>
              <a:t>학년 </a:t>
            </a:r>
            <a:r>
              <a:rPr lang="en-US" altLang="ko-KR" sz="2400" dirty="0"/>
              <a:t>1, 2</a:t>
            </a:r>
            <a:r>
              <a:rPr lang="ko-KR" altLang="en-US" sz="2400" dirty="0"/>
              <a:t>학기</a:t>
            </a:r>
          </a:p>
          <a:p>
            <a:pPr lvl="1">
              <a:defRPr/>
            </a:pPr>
            <a:r>
              <a:rPr lang="ko-KR" altLang="en-US" sz="2000" dirty="0"/>
              <a:t>이론 </a:t>
            </a:r>
            <a:r>
              <a:rPr lang="en-US" altLang="ko-KR" sz="2000" dirty="0"/>
              <a:t>: </a:t>
            </a:r>
            <a:r>
              <a:rPr lang="ko-KR" altLang="en-US" sz="2000" dirty="0"/>
              <a:t>멀티미디어소프트웨어 개론</a:t>
            </a:r>
            <a:r>
              <a:rPr lang="en-US" altLang="ko-KR" sz="2000" dirty="0"/>
              <a:t>, </a:t>
            </a:r>
            <a:r>
              <a:rPr lang="ko-KR" altLang="en-US" sz="2000" dirty="0"/>
              <a:t>대학수학</a:t>
            </a:r>
            <a:r>
              <a:rPr lang="en-US" altLang="ko-KR" sz="2000" dirty="0"/>
              <a:t>, </a:t>
            </a:r>
            <a:r>
              <a:rPr lang="ko-KR" altLang="en-US" sz="2000" dirty="0"/>
              <a:t>이산수학</a:t>
            </a:r>
            <a:r>
              <a:rPr lang="en-US" altLang="ko-KR" sz="2000" dirty="0"/>
              <a:t>, </a:t>
            </a:r>
            <a:r>
              <a:rPr lang="ko-KR" altLang="en-US" sz="2000" dirty="0"/>
              <a:t>스토리텔링 등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/>
              <a:t>언어 </a:t>
            </a:r>
            <a:r>
              <a:rPr lang="en-US" altLang="ko-KR" sz="2000" dirty="0"/>
              <a:t>: </a:t>
            </a:r>
            <a:r>
              <a:rPr lang="en-US" altLang="ko-KR" sz="2000" b="1" dirty="0"/>
              <a:t>C / C++</a:t>
            </a:r>
            <a:r>
              <a:rPr lang="ko-KR" altLang="en-US" sz="2000" b="1" dirty="0"/>
              <a:t> 프로그래밍</a:t>
            </a:r>
            <a:r>
              <a:rPr lang="en-US" altLang="ko-KR" sz="2000" b="1" dirty="0"/>
              <a:t>, </a:t>
            </a:r>
            <a:r>
              <a:rPr lang="ko-KR" altLang="en-US" sz="2000" b="1" dirty="0"/>
              <a:t>파이썬 프로그래밍</a:t>
            </a:r>
            <a:endParaRPr lang="en-US" altLang="ko-KR" sz="2000" b="1" dirty="0"/>
          </a:p>
          <a:p>
            <a:pPr lvl="1">
              <a:defRPr/>
            </a:pPr>
            <a:endParaRPr lang="en-US" altLang="ko-KR" dirty="0"/>
          </a:p>
          <a:p>
            <a:pPr lvl="0">
              <a:defRPr/>
            </a:pPr>
            <a:r>
              <a:rPr lang="en-US" altLang="ko-KR" sz="2400" dirty="0"/>
              <a:t>2</a:t>
            </a:r>
            <a:r>
              <a:rPr lang="ko-KR" altLang="en-US" sz="2400" dirty="0"/>
              <a:t>학년 </a:t>
            </a:r>
            <a:r>
              <a:rPr lang="en-US" altLang="ko-KR" sz="2400" dirty="0"/>
              <a:t>1, 2</a:t>
            </a:r>
            <a:r>
              <a:rPr lang="ko-KR" altLang="en-US" sz="2400" dirty="0"/>
              <a:t>학기</a:t>
            </a:r>
          </a:p>
          <a:p>
            <a:pPr lvl="1">
              <a:defRPr/>
            </a:pPr>
            <a:r>
              <a:rPr lang="ko-KR" altLang="en-US" sz="2000" dirty="0"/>
              <a:t>이론 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머신러닝</a:t>
            </a:r>
            <a:r>
              <a:rPr lang="ko-KR" altLang="en-US" sz="2000" dirty="0"/>
              <a:t> 기초</a:t>
            </a:r>
            <a:r>
              <a:rPr lang="en-US" altLang="ko-KR" sz="2000" dirty="0"/>
              <a:t>, </a:t>
            </a:r>
            <a:r>
              <a:rPr lang="ko-KR" altLang="en-US" sz="2000" dirty="0"/>
              <a:t>자료구조 및 알고리즘</a:t>
            </a:r>
            <a:r>
              <a:rPr lang="en-US" altLang="ko-KR" sz="2000" dirty="0"/>
              <a:t>, </a:t>
            </a:r>
            <a:r>
              <a:rPr lang="ko-KR" altLang="en-US" sz="2000" dirty="0"/>
              <a:t>게임 수학</a:t>
            </a:r>
            <a:r>
              <a:rPr lang="en-US" altLang="ko-KR" sz="2000" dirty="0"/>
              <a:t>, </a:t>
            </a:r>
            <a:r>
              <a:rPr lang="ko-KR" altLang="en-US" sz="2000" dirty="0"/>
              <a:t>데이터베이스 등</a:t>
            </a:r>
            <a:r>
              <a:rPr lang="en-US" altLang="ko-KR" sz="2000" dirty="0"/>
              <a:t> </a:t>
            </a:r>
            <a:endParaRPr lang="ko-KR" altLang="en-US" sz="2000" dirty="0"/>
          </a:p>
          <a:p>
            <a:pPr lvl="1">
              <a:defRPr/>
            </a:pPr>
            <a:r>
              <a:rPr lang="ko-KR" altLang="en-US" sz="2000" dirty="0"/>
              <a:t>언어 </a:t>
            </a:r>
            <a:r>
              <a:rPr lang="en-US" altLang="ko-KR" sz="2000" dirty="0"/>
              <a:t>: </a:t>
            </a:r>
            <a:r>
              <a:rPr lang="ko-KR" altLang="en-US" sz="2000" b="1" dirty="0" err="1">
                <a:solidFill>
                  <a:srgbClr val="FF0000"/>
                </a:solidFill>
              </a:rPr>
              <a:t>자바웹프로그래밍</a:t>
            </a:r>
            <a:r>
              <a:rPr lang="en-US" altLang="ko-KR" sz="2000" b="1" dirty="0">
                <a:solidFill>
                  <a:srgbClr val="FF0000"/>
                </a:solidFill>
              </a:rPr>
              <a:t>(1)</a:t>
            </a:r>
            <a:r>
              <a:rPr lang="en-US" altLang="ko-KR" sz="2000" dirty="0">
                <a:solidFill>
                  <a:srgbClr val="FF0000"/>
                </a:solidFill>
              </a:rPr>
              <a:t>, </a:t>
            </a:r>
            <a:r>
              <a:rPr lang="ko-KR" altLang="en-US" sz="2000" b="1" dirty="0" err="1"/>
              <a:t>자바웹프로그래밍</a:t>
            </a:r>
            <a:r>
              <a:rPr lang="en-US" altLang="ko-KR" sz="2000" b="1" dirty="0"/>
              <a:t>(2)</a:t>
            </a:r>
            <a:r>
              <a:rPr lang="en-US" altLang="ko-KR" sz="2000" dirty="0"/>
              <a:t>, </a:t>
            </a:r>
            <a:r>
              <a:rPr lang="ko-KR" altLang="en-US" sz="2000" b="1" dirty="0" err="1"/>
              <a:t>앱프</a:t>
            </a:r>
            <a:r>
              <a:rPr lang="en-US" altLang="ko-KR" sz="2000" b="1" dirty="0"/>
              <a:t>(1)</a:t>
            </a:r>
          </a:p>
          <a:p>
            <a:pPr lvl="0">
              <a:defRPr/>
            </a:pPr>
            <a:endParaRPr lang="en-US" altLang="ko-KR" sz="2400" dirty="0"/>
          </a:p>
          <a:p>
            <a:pPr lvl="0">
              <a:defRPr/>
            </a:pPr>
            <a:r>
              <a:rPr lang="en-US" altLang="ko-KR" sz="2400" dirty="0"/>
              <a:t>3</a:t>
            </a:r>
            <a:r>
              <a:rPr lang="ko-KR" altLang="en-US" sz="2400" dirty="0"/>
              <a:t>학년 </a:t>
            </a:r>
            <a:r>
              <a:rPr lang="en-US" altLang="ko-KR" sz="2400" dirty="0"/>
              <a:t>1, 2</a:t>
            </a:r>
            <a:r>
              <a:rPr lang="ko-KR" altLang="en-US" sz="2400" dirty="0"/>
              <a:t>학기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/>
              <a:t>이론 </a:t>
            </a:r>
            <a:r>
              <a:rPr lang="en-US" altLang="ko-KR" sz="2000" dirty="0"/>
              <a:t>: </a:t>
            </a:r>
            <a:r>
              <a:rPr lang="ko-KR" altLang="en-US" sz="2000" dirty="0"/>
              <a:t>인공지능</a:t>
            </a:r>
            <a:r>
              <a:rPr lang="en-US" altLang="ko-KR" sz="2000" dirty="0"/>
              <a:t>, </a:t>
            </a:r>
            <a:r>
              <a:rPr lang="ko-KR" altLang="en-US" sz="2000" dirty="0"/>
              <a:t>종합설계</a:t>
            </a:r>
            <a:r>
              <a:rPr lang="en-US" altLang="ko-KR" sz="2000" dirty="0"/>
              <a:t>, </a:t>
            </a:r>
            <a:r>
              <a:rPr lang="ko-KR" altLang="en-US" sz="2000" dirty="0"/>
              <a:t>데이터베이스</a:t>
            </a:r>
            <a:r>
              <a:rPr lang="en-US" altLang="ko-KR" sz="2000" dirty="0"/>
              <a:t>(2) </a:t>
            </a:r>
            <a:r>
              <a:rPr lang="ko-KR" altLang="en-US" sz="2000" dirty="0"/>
              <a:t>등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/>
              <a:t>언어 및 실습 </a:t>
            </a:r>
            <a:r>
              <a:rPr lang="en-US" altLang="ko-KR" sz="2000" dirty="0"/>
              <a:t>: 3D</a:t>
            </a:r>
            <a:r>
              <a:rPr lang="ko-KR" altLang="en-US" sz="2000" dirty="0"/>
              <a:t>모델링</a:t>
            </a:r>
            <a:r>
              <a:rPr lang="en-US" altLang="ko-KR" sz="2000" dirty="0"/>
              <a:t>, </a:t>
            </a:r>
            <a:r>
              <a:rPr lang="ko-KR" altLang="en-US" sz="2000" b="1" dirty="0" err="1"/>
              <a:t>앱프</a:t>
            </a:r>
            <a:r>
              <a:rPr lang="en-US" altLang="ko-KR" sz="2000" b="1" dirty="0"/>
              <a:t>(2), </a:t>
            </a:r>
            <a:r>
              <a:rPr lang="ko-KR" altLang="en-US" sz="2000" b="1" dirty="0"/>
              <a:t>게임엔진</a:t>
            </a:r>
            <a:r>
              <a:rPr lang="en-US" altLang="ko-KR" sz="2000" b="1" dirty="0"/>
              <a:t>(1), </a:t>
            </a:r>
            <a:r>
              <a:rPr lang="ko-KR" altLang="en-US" sz="2000" b="1" dirty="0"/>
              <a:t>서버 프로그래밍</a:t>
            </a:r>
            <a:r>
              <a:rPr lang="ko-KR" altLang="en-US" sz="2000" dirty="0"/>
              <a:t> 등</a:t>
            </a:r>
            <a:endParaRPr lang="en-US" altLang="ko-KR" sz="2000" dirty="0"/>
          </a:p>
          <a:p>
            <a:pPr lvl="1">
              <a:defRPr/>
            </a:pPr>
            <a:endParaRPr lang="en-US" altLang="ko-KR" sz="2000" dirty="0"/>
          </a:p>
          <a:p>
            <a:pPr lvl="0">
              <a:defRPr/>
            </a:pPr>
            <a:r>
              <a:rPr lang="en-US" altLang="ko-KR" sz="2400" dirty="0"/>
              <a:t>4</a:t>
            </a:r>
            <a:r>
              <a:rPr lang="ko-KR" altLang="en-US" sz="2400" dirty="0"/>
              <a:t>학년 </a:t>
            </a:r>
            <a:r>
              <a:rPr lang="en-US" altLang="ko-KR" sz="2400" dirty="0"/>
              <a:t>1,2</a:t>
            </a:r>
            <a:r>
              <a:rPr lang="ko-KR" altLang="en-US" sz="2400" dirty="0"/>
              <a:t>학기</a:t>
            </a:r>
            <a:endParaRPr lang="en-US" altLang="ko-KR" sz="2400" dirty="0"/>
          </a:p>
          <a:p>
            <a:pPr lvl="1">
              <a:defRPr/>
            </a:pPr>
            <a:r>
              <a:rPr lang="ko-KR" altLang="en-US" sz="2000" dirty="0"/>
              <a:t>이론 </a:t>
            </a:r>
            <a:r>
              <a:rPr lang="en-US" altLang="ko-KR" sz="2000" dirty="0"/>
              <a:t>: </a:t>
            </a:r>
            <a:r>
              <a:rPr lang="ko-KR" altLang="en-US" sz="2000" dirty="0"/>
              <a:t>운영체제</a:t>
            </a:r>
            <a:r>
              <a:rPr lang="en-US" altLang="ko-KR" sz="2000" dirty="0"/>
              <a:t>, </a:t>
            </a:r>
            <a:r>
              <a:rPr lang="ko-KR" altLang="en-US" sz="2000" dirty="0"/>
              <a:t>종합설계</a:t>
            </a:r>
            <a:r>
              <a:rPr lang="en-US" altLang="ko-KR" sz="2000" dirty="0"/>
              <a:t>(1, 2), </a:t>
            </a:r>
            <a:r>
              <a:rPr lang="ko-KR" altLang="en-US" sz="2000" dirty="0"/>
              <a:t>세미나 등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/>
              <a:t>언어 및 실습 </a:t>
            </a:r>
            <a:r>
              <a:rPr lang="en-US" altLang="ko-KR" sz="2000" dirty="0"/>
              <a:t>: </a:t>
            </a:r>
            <a:r>
              <a:rPr lang="ko-KR" altLang="en-US" sz="2000" dirty="0"/>
              <a:t>증강현실 제작</a:t>
            </a:r>
            <a:r>
              <a:rPr lang="en-US" altLang="ko-KR" sz="2000" dirty="0"/>
              <a:t>, </a:t>
            </a:r>
            <a:r>
              <a:rPr lang="ko-KR" altLang="en-US" sz="2000" b="1" dirty="0"/>
              <a:t>졸업작품</a:t>
            </a:r>
            <a:endParaRPr lang="en-US" altLang="ko-KR" sz="2000" b="1" dirty="0"/>
          </a:p>
        </p:txBody>
      </p:sp>
      <p:grpSp>
        <p:nvGrpSpPr>
          <p:cNvPr id="11" name="그룹 10"/>
          <p:cNvGrpSpPr/>
          <p:nvPr/>
        </p:nvGrpSpPr>
        <p:grpSpPr>
          <a:xfrm>
            <a:off x="7871123" y="1698316"/>
            <a:ext cx="4202507" cy="4970920"/>
            <a:chOff x="7871123" y="1136341"/>
            <a:chExt cx="4202507" cy="4970920"/>
          </a:xfrm>
        </p:grpSpPr>
        <p:sp>
          <p:nvSpPr>
            <p:cNvPr id="12" name="사각형: 둥근 모서리 11"/>
            <p:cNvSpPr/>
            <p:nvPr/>
          </p:nvSpPr>
          <p:spPr>
            <a:xfrm>
              <a:off x="8003911" y="1136614"/>
              <a:ext cx="3936929" cy="984232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lt1"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2738" y="1165441"/>
              <a:ext cx="3879275" cy="92657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30480" tIns="30480" rIns="30480" bIns="30480" anchor="ctr" anchorCtr="0">
              <a:noAutofit/>
            </a:bodyPr>
            <a:lstStyle/>
            <a:p>
              <a:pPr marL="0" lvl="0" indent="0" algn="ctr" defTabSz="10668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/>
              </a:pPr>
              <a:r>
                <a:rPr lang="en-US" altLang="ko-KR" sz="2400" kern="1200" dirty="0"/>
                <a:t>C, C++</a:t>
              </a:r>
              <a:r>
                <a:rPr lang="en-US" altLang="ko-KR" sz="2400" dirty="0"/>
                <a:t>, </a:t>
              </a:r>
              <a:r>
                <a:rPr lang="ko-KR" altLang="en-US" sz="2400" dirty="0"/>
                <a:t>파이썬</a:t>
              </a:r>
              <a:endParaRPr lang="ko-KR" altLang="en-US" sz="2400" kern="1200" dirty="0"/>
            </a:p>
          </p:txBody>
        </p:sp>
        <p:sp>
          <p:nvSpPr>
            <p:cNvPr id="14" name="화살표: 오른쪽 13"/>
            <p:cNvSpPr/>
            <p:nvPr/>
          </p:nvSpPr>
          <p:spPr>
            <a:xfrm rot="5400000">
              <a:off x="9886256" y="2206966"/>
              <a:ext cx="172240" cy="172240"/>
            </a:xfrm>
            <a:prstGeom prst="rightArrow">
              <a:avLst>
                <a:gd name="adj1" fmla="val 66700"/>
                <a:gd name="adj2" fmla="val 50000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>
              <a:noFill/>
            </a:ln>
            <a:effectLst/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/>
            </a:p>
          </p:txBody>
        </p:sp>
        <p:sp>
          <p:nvSpPr>
            <p:cNvPr id="15" name="사각형: 둥근 모서리 14"/>
            <p:cNvSpPr/>
            <p:nvPr/>
          </p:nvSpPr>
          <p:spPr>
            <a:xfrm>
              <a:off x="8003911" y="2465327"/>
              <a:ext cx="3936929" cy="984232"/>
            </a:xfrm>
            <a:prstGeom prst="roundRect">
              <a:avLst>
                <a:gd name="adj" fmla="val 10000"/>
              </a:avLst>
            </a:prstGeom>
            <a:solidFill>
              <a:schemeClr val="accent5"/>
            </a:solidFill>
            <a:ln w="12700" cap="flat" cmpd="sng" algn="ctr">
              <a:solidFill>
                <a:schemeClr val="accent5">
                  <a:shade val="50000"/>
                </a:schemeClr>
              </a:solidFill>
              <a:prstDash val="solid"/>
              <a:miter/>
            </a:ln>
            <a:effectLst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32738" y="2494154"/>
              <a:ext cx="3879275" cy="92657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30480" tIns="30480" rIns="30480" bIns="30480" anchor="ctr" anchorCtr="0">
              <a:noAutofit/>
            </a:bodyPr>
            <a:lstStyle/>
            <a:p>
              <a:pPr marL="0" lvl="0" indent="0" algn="ctr" defTabSz="10668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/>
              </a:pPr>
              <a:r>
                <a:rPr lang="en-US" altLang="ko-KR" sz="2400" b="1" dirty="0">
                  <a:solidFill>
                    <a:srgbClr val="FF0000"/>
                  </a:solidFill>
                  <a:latin typeface="맑은 고딕"/>
                  <a:ea typeface="맑은 고딕"/>
                </a:rPr>
                <a:t>HTML5, JAVASCRIPT</a:t>
              </a:r>
            </a:p>
            <a:p>
              <a:pPr marL="0" lvl="0" indent="0" algn="ctr" defTabSz="10668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/>
              </a:pPr>
              <a:r>
                <a:rPr lang="ko-KR" altLang="en-US" sz="2400" dirty="0" err="1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</a:rPr>
                <a:t>자바웹</a:t>
              </a:r>
              <a:r>
                <a:rPr lang="en-US" altLang="ko-KR" sz="2400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</a:rPr>
                <a:t>1 </a:t>
              </a:r>
              <a:r>
                <a:rPr lang="en-US" altLang="ko-KR" sz="2400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  <a:sym typeface="Wingdings" panose="05000000000000000000" pitchFamily="2" charset="2"/>
                </a:rPr>
                <a:t> </a:t>
              </a:r>
              <a:r>
                <a:rPr lang="ko-KR" altLang="en-US" sz="2400" dirty="0" err="1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  <a:sym typeface="Wingdings" panose="05000000000000000000" pitchFamily="2" charset="2"/>
                </a:rPr>
                <a:t>자바웹</a:t>
              </a:r>
              <a:r>
                <a:rPr lang="en-US" altLang="ko-KR" sz="2400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  <a:sym typeface="Wingdings" panose="05000000000000000000" pitchFamily="2" charset="2"/>
                </a:rPr>
                <a:t>2(</a:t>
              </a:r>
              <a:r>
                <a:rPr lang="ko-KR" altLang="en-US" sz="2400" dirty="0">
                  <a:solidFill>
                    <a:schemeClr val="tx1"/>
                  </a:solidFill>
                  <a:latin typeface="맑은 고딕"/>
                  <a:ea typeface="맑은 고딕"/>
                </a:rPr>
                <a:t>스프링</a:t>
              </a:r>
              <a:r>
                <a:rPr lang="en-US" altLang="ko-KR" sz="2400" dirty="0">
                  <a:solidFill>
                    <a:schemeClr val="tx1"/>
                  </a:solidFill>
                  <a:latin typeface="맑은 고딕"/>
                  <a:ea typeface="맑은 고딕"/>
                </a:rPr>
                <a:t>)</a:t>
              </a:r>
              <a:endParaRPr lang="ko-KR" altLang="en-US" sz="2400" kern="1200" dirty="0">
                <a:solidFill>
                  <a:schemeClr val="tx1"/>
                </a:solidFill>
                <a:latin typeface="맑은 고딕"/>
                <a:ea typeface="맑은 고딕"/>
                <a:cs typeface="+mn-cs"/>
              </a:endParaRPr>
            </a:p>
          </p:txBody>
        </p:sp>
        <p:sp>
          <p:nvSpPr>
            <p:cNvPr id="17" name="화살표: 오른쪽 16"/>
            <p:cNvSpPr/>
            <p:nvPr/>
          </p:nvSpPr>
          <p:spPr>
            <a:xfrm rot="5400000">
              <a:off x="9886256" y="3535680"/>
              <a:ext cx="172240" cy="172240"/>
            </a:xfrm>
            <a:prstGeom prst="rightArrow">
              <a:avLst>
                <a:gd name="adj1" fmla="val 66700"/>
                <a:gd name="adj2" fmla="val 50000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>
              <a:noFill/>
            </a:ln>
            <a:effectLst/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/>
            </a:p>
          </p:txBody>
        </p:sp>
        <p:sp>
          <p:nvSpPr>
            <p:cNvPr id="18" name="사각형: 둥근 모서리 17"/>
            <p:cNvSpPr/>
            <p:nvPr/>
          </p:nvSpPr>
          <p:spPr>
            <a:xfrm>
              <a:off x="8003911" y="3794041"/>
              <a:ext cx="3936929" cy="984232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rgbClr r="0" g="0" b="0"/>
            </a:fontRef>
          </p:style>
          <p:txBody>
            <a:bodyPr/>
            <a:lstStyle/>
            <a:p>
              <a:endParaRPr lang="ko-KR" alt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32738" y="3822868"/>
              <a:ext cx="3879275" cy="92657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rgbClr r="0" g="0" b="0"/>
            </a:fontRef>
          </p:style>
          <p:txBody>
            <a:bodyPr vert="horz" wrap="square" lIns="30480" tIns="30480" rIns="30480" bIns="30480" anchor="ctr" anchorCtr="0">
              <a:noAutofit/>
            </a:bodyPr>
            <a:lstStyle/>
            <a:p>
              <a:pPr marL="0" lvl="0" indent="0" algn="ctr" defTabSz="10668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/>
              </a:pPr>
              <a:r>
                <a:rPr lang="en-US" altLang="ko-KR" sz="2400" dirty="0">
                  <a:solidFill>
                    <a:schemeClr val="tx1"/>
                  </a:solidFill>
                </a:rPr>
                <a:t>SQL, C#</a:t>
              </a:r>
            </a:p>
            <a:p>
              <a:pPr marL="0" lvl="0" indent="0" algn="ctr" defTabSz="10668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/>
              </a:pPr>
              <a:r>
                <a:rPr lang="en-US" altLang="ko-KR" sz="2400" dirty="0">
                  <a:solidFill>
                    <a:schemeClr val="tx1"/>
                  </a:solidFill>
                </a:rPr>
                <a:t>PC/</a:t>
              </a:r>
              <a:r>
                <a:rPr lang="ko-KR" altLang="en-US" sz="2400" dirty="0">
                  <a:solidFill>
                    <a:schemeClr val="tx1"/>
                  </a:solidFill>
                </a:rPr>
                <a:t>앱</a:t>
              </a:r>
              <a:r>
                <a:rPr lang="en-US" altLang="ko-KR" sz="2400" dirty="0">
                  <a:solidFill>
                    <a:schemeClr val="tx1"/>
                  </a:solidFill>
                </a:rPr>
                <a:t>/</a:t>
              </a:r>
              <a:r>
                <a:rPr lang="ko-KR" altLang="en-US" sz="2400" dirty="0">
                  <a:solidFill>
                    <a:schemeClr val="tx1"/>
                  </a:solidFill>
                </a:rPr>
                <a:t>웹 선택</a:t>
              </a:r>
              <a:endParaRPr lang="ko-KR" altLang="en-US" sz="2400" kern="1200" dirty="0">
                <a:solidFill>
                  <a:schemeClr val="tx1"/>
                </a:solidFill>
              </a:endParaRPr>
            </a:p>
          </p:txBody>
        </p:sp>
        <p:sp>
          <p:nvSpPr>
            <p:cNvPr id="20" name="화살표: 오른쪽 19"/>
            <p:cNvSpPr/>
            <p:nvPr/>
          </p:nvSpPr>
          <p:spPr>
            <a:xfrm rot="5400000">
              <a:off x="9886256" y="4864394"/>
              <a:ext cx="172240" cy="172240"/>
            </a:xfrm>
            <a:prstGeom prst="rightArrow">
              <a:avLst>
                <a:gd name="adj1" fmla="val 66700"/>
                <a:gd name="adj2" fmla="val 50000"/>
              </a:avLst>
            </a:prstGeom>
            <a:solidFill>
              <a:schemeClr val="accent1">
                <a:tint val="60000"/>
                <a:hueOff val="0"/>
                <a:satOff val="0"/>
                <a:lumOff val="0"/>
                <a:alphaOff val="0"/>
              </a:schemeClr>
            </a:solidFill>
            <a:ln>
              <a:noFill/>
            </a:ln>
            <a:effectLst/>
          </p:spPr>
          <p:style>
            <a:lnRef idx="0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/>
            <a:lstStyle/>
            <a:p>
              <a:endParaRPr lang="ko-KR" altLang="en-US"/>
            </a:p>
          </p:txBody>
        </p:sp>
        <p:sp>
          <p:nvSpPr>
            <p:cNvPr id="21" name="사각형: 둥근 모서리 20"/>
            <p:cNvSpPr/>
            <p:nvPr/>
          </p:nvSpPr>
          <p:spPr>
            <a:xfrm>
              <a:off x="8003911" y="5122755"/>
              <a:ext cx="3936929" cy="984232"/>
            </a:xfrm>
            <a:prstGeom prst="roundRect">
              <a:avLst>
                <a:gd name="adj" fmla="val 10000"/>
              </a:avLst>
            </a:prstGeom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 w="12700" cap="flat" cmpd="sng" algn="ctr"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prstDash val="solid"/>
              <a:miter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rgbClr r="0" g="0" b="0"/>
            </a:fontRef>
          </p:style>
          <p:txBody>
            <a:bodyPr/>
            <a:lstStyle/>
            <a:p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032738" y="5151582"/>
              <a:ext cx="3879275" cy="92657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rgbClr r="0" g="0" b="0"/>
            </a:fontRef>
          </p:style>
          <p:txBody>
            <a:bodyPr vert="horz" wrap="square" lIns="30480" tIns="30480" rIns="30480" bIns="30480" anchor="ctr" anchorCtr="0">
              <a:noAutofit/>
            </a:bodyPr>
            <a:lstStyle/>
            <a:p>
              <a:pPr marL="0" lvl="0" indent="0" algn="ctr" defTabSz="10668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/>
              </a:pPr>
              <a:r>
                <a:rPr lang="ko-KR" altLang="en-US" sz="2400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</a:rPr>
                <a:t>프로젝트</a:t>
              </a:r>
              <a:r>
                <a:rPr lang="en-US" altLang="ko-KR" sz="2400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</a:rPr>
                <a:t>/</a:t>
              </a:r>
              <a:r>
                <a:rPr lang="ko-KR" altLang="en-US" sz="2400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</a:rPr>
                <a:t>서버</a:t>
              </a:r>
              <a:endParaRPr lang="en-US" altLang="ko-KR" sz="24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맑은 고딕"/>
                <a:ea typeface="맑은 고딕"/>
              </a:endParaRPr>
            </a:p>
            <a:p>
              <a:pPr marL="0" lvl="0" indent="0" algn="ctr" defTabSz="10668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/>
              </a:pPr>
              <a:r>
                <a:rPr lang="ko-KR" altLang="en-US" sz="2400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</a:rPr>
                <a:t>최종 </a:t>
              </a:r>
              <a:r>
                <a:rPr lang="en-US" altLang="ko-KR" sz="2400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</a:rPr>
                <a:t>: </a:t>
              </a:r>
              <a:r>
                <a:rPr lang="ko-KR" altLang="en-US" sz="2400" dirty="0"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latin typeface="맑은 고딕"/>
                  <a:ea typeface="맑은 고딕"/>
                </a:rPr>
                <a:t>졸업작품</a:t>
              </a:r>
              <a:endParaRPr lang="en-US" altLang="ko-KR" sz="2400" kern="1200" dirty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맑은 고딕"/>
                <a:ea typeface="맑은 고딕"/>
                <a:cs typeface="+mn-c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프론트엔드와 백엔드 차이">
            <a:extLst>
              <a:ext uri="{FF2B5EF4-FFF2-40B4-BE49-F238E27FC236}">
                <a16:creationId xmlns:a16="http://schemas.microsoft.com/office/drawing/2014/main" id="{CFEEC4A3-608A-0E1D-CCEF-EFF907C08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1" y="2022725"/>
            <a:ext cx="4630578" cy="463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강의 구성 및 주요 내용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192966" cy="4743851"/>
          </a:xfrm>
        </p:spPr>
        <p:txBody>
          <a:bodyPr>
            <a:normAutofit fontScale="85000" lnSpcReduction="20000"/>
          </a:bodyPr>
          <a:lstStyle/>
          <a:p>
            <a:pPr lvl="0">
              <a:defRPr/>
            </a:pPr>
            <a:r>
              <a:rPr lang="en-US" altLang="ko-KR" sz="2400" dirty="0">
                <a:solidFill>
                  <a:srgbClr val="FF0000"/>
                </a:solidFill>
              </a:rPr>
              <a:t>Part 1 : </a:t>
            </a:r>
            <a:r>
              <a:rPr lang="ko-KR" altLang="en-US" sz="2400" dirty="0">
                <a:solidFill>
                  <a:srgbClr val="FF0000"/>
                </a:solidFill>
              </a:rPr>
              <a:t>매주 트렌드 및 이론</a:t>
            </a:r>
          </a:p>
          <a:p>
            <a:pPr lvl="1">
              <a:defRPr/>
            </a:pPr>
            <a:r>
              <a:rPr lang="ko-KR" altLang="en-US" dirty="0"/>
              <a:t>웹 개발 </a:t>
            </a:r>
            <a:r>
              <a:rPr lang="ko-KR" altLang="en-US" sz="2400" dirty="0"/>
              <a:t>트렌드 분석</a:t>
            </a:r>
            <a:endParaRPr lang="en-US" altLang="ko-KR" dirty="0"/>
          </a:p>
          <a:p>
            <a:pPr lvl="2">
              <a:defRPr/>
            </a:pPr>
            <a:endParaRPr lang="ko-KR" altLang="en-US" dirty="0"/>
          </a:p>
          <a:p>
            <a:pPr lvl="0">
              <a:defRPr/>
            </a:pPr>
            <a:r>
              <a:rPr lang="en-US" altLang="ko-KR" sz="2400" dirty="0">
                <a:solidFill>
                  <a:srgbClr val="FF0000"/>
                </a:solidFill>
              </a:rPr>
              <a:t>Part 2 : </a:t>
            </a:r>
            <a:r>
              <a:rPr lang="ko-KR" altLang="en-US" sz="2400" dirty="0">
                <a:solidFill>
                  <a:srgbClr val="FF0000"/>
                </a:solidFill>
              </a:rPr>
              <a:t>주요 실습</a:t>
            </a:r>
          </a:p>
          <a:p>
            <a:pPr lvl="1">
              <a:defRPr/>
            </a:pPr>
            <a:r>
              <a:rPr lang="ko-KR" altLang="en-US" dirty="0"/>
              <a:t>프론트 </a:t>
            </a:r>
            <a:r>
              <a:rPr lang="en-US" altLang="ko-KR" dirty="0"/>
              <a:t>– </a:t>
            </a:r>
            <a:r>
              <a:rPr lang="ko-KR" altLang="en-US" dirty="0"/>
              <a:t>웹 사이트 샘플 제공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HTML/CSS, </a:t>
            </a:r>
            <a:r>
              <a:rPr lang="ko-KR" altLang="en-US" dirty="0"/>
              <a:t>부트스트랩</a:t>
            </a:r>
            <a:endParaRPr lang="en-US" altLang="ko-KR" dirty="0"/>
          </a:p>
          <a:p>
            <a:pPr lvl="3">
              <a:defRPr/>
            </a:pPr>
            <a:r>
              <a:rPr lang="ko-KR" altLang="en-US" dirty="0"/>
              <a:t>주요 </a:t>
            </a:r>
            <a:r>
              <a:rPr lang="en-US" altLang="ko-KR" dirty="0"/>
              <a:t>UI(</a:t>
            </a:r>
            <a:r>
              <a:rPr lang="ko-KR" altLang="en-US" dirty="0"/>
              <a:t>화면 구성</a:t>
            </a:r>
            <a:r>
              <a:rPr lang="en-US" altLang="ko-KR" dirty="0"/>
              <a:t>)</a:t>
            </a:r>
          </a:p>
          <a:p>
            <a:pPr lvl="3">
              <a:defRPr/>
            </a:pPr>
            <a:r>
              <a:rPr lang="ko-KR" altLang="en-US" dirty="0"/>
              <a:t>이미지</a:t>
            </a:r>
            <a:r>
              <a:rPr lang="en-US" altLang="ko-KR" dirty="0"/>
              <a:t>, </a:t>
            </a:r>
            <a:r>
              <a:rPr lang="ko-KR" altLang="en-US" dirty="0"/>
              <a:t>영상 처리 등</a:t>
            </a:r>
            <a:endParaRPr lang="en-US" altLang="ko-KR" dirty="0"/>
          </a:p>
          <a:p>
            <a:pPr lvl="2">
              <a:defRPr/>
            </a:pPr>
            <a:endParaRPr lang="en-US" altLang="ko-KR" dirty="0"/>
          </a:p>
          <a:p>
            <a:pPr lvl="1">
              <a:defRPr/>
            </a:pPr>
            <a:r>
              <a:rPr lang="ko-KR" altLang="en-US" dirty="0" err="1"/>
              <a:t>백엔드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ko-KR" altLang="en-US" dirty="0"/>
              <a:t>자바스크립트</a:t>
            </a:r>
            <a:r>
              <a:rPr lang="en-US" altLang="ko-KR" dirty="0"/>
              <a:t>(</a:t>
            </a:r>
            <a:r>
              <a:rPr lang="ko-KR" altLang="en-US" dirty="0"/>
              <a:t>부분적</a:t>
            </a:r>
            <a:r>
              <a:rPr lang="en-US" altLang="ko-KR" dirty="0"/>
              <a:t>)</a:t>
            </a:r>
          </a:p>
          <a:p>
            <a:pPr lvl="2">
              <a:defRPr/>
            </a:pPr>
            <a:r>
              <a:rPr lang="ko-KR" altLang="en-US" dirty="0"/>
              <a:t>객체 제어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이벤트 처리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주요 기능 </a:t>
            </a:r>
            <a:r>
              <a:rPr lang="en-US" altLang="ko-KR" dirty="0"/>
              <a:t>: </a:t>
            </a:r>
            <a:r>
              <a:rPr lang="ko-KR" altLang="en-US" dirty="0"/>
              <a:t>팝업</a:t>
            </a:r>
            <a:r>
              <a:rPr lang="en-US" altLang="ko-KR" dirty="0"/>
              <a:t>, </a:t>
            </a:r>
            <a:r>
              <a:rPr lang="ko-KR" altLang="en-US" dirty="0"/>
              <a:t>세션</a:t>
            </a:r>
            <a:r>
              <a:rPr lang="en-US" altLang="ko-KR" dirty="0"/>
              <a:t>, </a:t>
            </a:r>
            <a:r>
              <a:rPr lang="ko-KR" altLang="en-US" dirty="0"/>
              <a:t>로그인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기타 웹 </a:t>
            </a:r>
            <a:r>
              <a:rPr lang="en-US" altLang="ko-KR" dirty="0"/>
              <a:t>API </a:t>
            </a:r>
            <a:r>
              <a:rPr lang="ko-KR" altLang="en-US" dirty="0"/>
              <a:t>연동 등</a:t>
            </a:r>
            <a:endParaRPr lang="en-US" altLang="ko-KR" dirty="0"/>
          </a:p>
          <a:p>
            <a:pPr lvl="2">
              <a:defRPr/>
            </a:pPr>
            <a:endParaRPr lang="ko-KR" altLang="en-US" dirty="0"/>
          </a:p>
          <a:p>
            <a:pPr lvl="0">
              <a:defRPr/>
            </a:pPr>
            <a:r>
              <a:rPr lang="en-US" altLang="ko-KR" sz="2400" dirty="0">
                <a:solidFill>
                  <a:srgbClr val="FF0000"/>
                </a:solidFill>
              </a:rPr>
              <a:t>Part 3 : </a:t>
            </a:r>
            <a:r>
              <a:rPr lang="ko-KR" altLang="en-US" sz="2400" dirty="0">
                <a:solidFill>
                  <a:srgbClr val="FF0000"/>
                </a:solidFill>
              </a:rPr>
              <a:t>도전 코딩</a:t>
            </a:r>
            <a:r>
              <a:rPr lang="en-US" altLang="ko-KR" sz="2400" dirty="0">
                <a:solidFill>
                  <a:srgbClr val="FF0000"/>
                </a:solidFill>
              </a:rPr>
              <a:t>!</a:t>
            </a:r>
            <a:endParaRPr lang="ko-KR" altLang="en-US" sz="2400" dirty="0">
              <a:solidFill>
                <a:srgbClr val="FF0000"/>
              </a:solidFill>
            </a:endParaRPr>
          </a:p>
          <a:p>
            <a:pPr lvl="1">
              <a:defRPr/>
            </a:pPr>
            <a:r>
              <a:rPr lang="ko-KR" altLang="en-US" dirty="0"/>
              <a:t>매 주 </a:t>
            </a:r>
            <a:r>
              <a:rPr lang="en-US" altLang="ko-KR" dirty="0"/>
              <a:t>- </a:t>
            </a:r>
            <a:r>
              <a:rPr lang="ko-KR" altLang="en-US" sz="2400" dirty="0"/>
              <a:t>문제 해결 능력</a:t>
            </a:r>
            <a:r>
              <a:rPr lang="en-US" altLang="ko-KR" sz="2400" dirty="0"/>
              <a:t>(</a:t>
            </a:r>
            <a:r>
              <a:rPr lang="ko-KR" altLang="en-US" dirty="0"/>
              <a:t>평소</a:t>
            </a:r>
            <a:r>
              <a:rPr lang="en-US" altLang="ko-KR" dirty="0"/>
              <a:t>)</a:t>
            </a:r>
            <a:endParaRPr lang="ko-KR" altLang="en-US" sz="2400" dirty="0"/>
          </a:p>
        </p:txBody>
      </p:sp>
      <p:pic>
        <p:nvPicPr>
          <p:cNvPr id="2062" name="그림 206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461905" y="802104"/>
            <a:ext cx="2232801" cy="1116401"/>
          </a:xfrm>
          <a:prstGeom prst="rect">
            <a:avLst/>
          </a:prstGeom>
        </p:spPr>
      </p:pic>
      <p:pic>
        <p:nvPicPr>
          <p:cNvPr id="6" name="Picture 6" descr="BootStrap">
            <a:extLst>
              <a:ext uri="{FF2B5EF4-FFF2-40B4-BE49-F238E27FC236}">
                <a16:creationId xmlns:a16="http://schemas.microsoft.com/office/drawing/2014/main" id="{806F70BD-2BF8-3351-F3AE-D07B105861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354062"/>
            <a:ext cx="2121325" cy="112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웹 사이트 어떻게 활용하나요</a:t>
            </a:r>
            <a:r>
              <a:rPr lang="en-US" altLang="ko-KR" dirty="0"/>
              <a:t>?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192966" cy="4743851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400" dirty="0"/>
              <a:t>게임 웹사이트 메인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/>
              <a:t>기본 소개</a:t>
            </a:r>
            <a:r>
              <a:rPr lang="en-US" altLang="ko-KR" sz="2000" dirty="0"/>
              <a:t>, </a:t>
            </a:r>
            <a:r>
              <a:rPr lang="ko-KR" altLang="en-US" sz="2000" dirty="0"/>
              <a:t>및 게시판 등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/>
              <a:t>웹 게임 </a:t>
            </a:r>
            <a:r>
              <a:rPr lang="ko-KR" altLang="en-US" sz="2000" dirty="0" err="1"/>
              <a:t>런처</a:t>
            </a:r>
            <a:r>
              <a:rPr lang="ko-KR" altLang="en-US" sz="2000" dirty="0"/>
              <a:t> 연동</a:t>
            </a:r>
            <a:endParaRPr lang="en-US" altLang="ko-KR" sz="2000" dirty="0"/>
          </a:p>
          <a:p>
            <a:pPr lvl="1">
              <a:defRPr/>
            </a:pPr>
            <a:endParaRPr lang="en-US" altLang="ko-KR" sz="2000" dirty="0"/>
          </a:p>
          <a:p>
            <a:pPr lvl="0">
              <a:defRPr/>
            </a:pPr>
            <a:r>
              <a:rPr lang="ko-KR" altLang="en-US" sz="2400" dirty="0"/>
              <a:t>개인 포트폴리오 웹사이트</a:t>
            </a:r>
            <a:endParaRPr lang="en-US" altLang="ko-KR" sz="2400" dirty="0"/>
          </a:p>
          <a:p>
            <a:pPr lvl="1">
              <a:defRPr/>
            </a:pPr>
            <a:r>
              <a:rPr lang="ko-KR" altLang="en-US" sz="2000" dirty="0"/>
              <a:t>개인 소개</a:t>
            </a:r>
            <a:r>
              <a:rPr lang="en-US" altLang="ko-KR" sz="2000" dirty="0"/>
              <a:t>, </a:t>
            </a:r>
            <a:r>
              <a:rPr lang="ko-KR" altLang="en-US" sz="2000" dirty="0"/>
              <a:t>졸업 작품 소개</a:t>
            </a:r>
            <a:endParaRPr lang="en-US" altLang="ko-KR" sz="2000" dirty="0"/>
          </a:p>
          <a:p>
            <a:pPr lvl="1">
              <a:defRPr/>
            </a:pPr>
            <a:endParaRPr lang="en-US" altLang="ko-KR" sz="2000" dirty="0"/>
          </a:p>
          <a:p>
            <a:pPr>
              <a:defRPr/>
            </a:pPr>
            <a:r>
              <a:rPr lang="ko-KR" altLang="en-US" sz="2400" dirty="0"/>
              <a:t>졸업 작품</a:t>
            </a:r>
            <a:endParaRPr lang="en-US" altLang="ko-KR" sz="2400" dirty="0"/>
          </a:p>
          <a:p>
            <a:pPr lvl="1">
              <a:defRPr/>
            </a:pPr>
            <a:r>
              <a:rPr lang="ko-KR" altLang="en-US" sz="2000" dirty="0"/>
              <a:t>웹 애플리케이션</a:t>
            </a:r>
            <a:endParaRPr lang="en-US" altLang="ko-KR" sz="2000" dirty="0"/>
          </a:p>
          <a:p>
            <a:pPr lvl="2">
              <a:defRPr/>
            </a:pPr>
            <a:r>
              <a:rPr lang="ko-KR" altLang="en-US" sz="1600" dirty="0"/>
              <a:t>하이브리드 </a:t>
            </a:r>
            <a:r>
              <a:rPr lang="en-US" altLang="ko-KR" sz="1600" dirty="0"/>
              <a:t>: </a:t>
            </a:r>
            <a:r>
              <a:rPr lang="ko-KR" altLang="en-US" sz="1600" dirty="0"/>
              <a:t>모바일</a:t>
            </a:r>
            <a:r>
              <a:rPr lang="en-US" altLang="ko-KR" sz="1600" dirty="0"/>
              <a:t> + PC</a:t>
            </a:r>
          </a:p>
          <a:p>
            <a:pPr lvl="2">
              <a:defRPr/>
            </a:pPr>
            <a:endParaRPr lang="en-US" altLang="ko-KR" sz="1600" dirty="0"/>
          </a:p>
          <a:p>
            <a:pPr lvl="1">
              <a:defRPr/>
            </a:pPr>
            <a:r>
              <a:rPr lang="ko-KR" altLang="en-US" sz="2000" dirty="0"/>
              <a:t>모바일 앱</a:t>
            </a:r>
            <a:r>
              <a:rPr lang="en-US" altLang="ko-KR" sz="2000" dirty="0"/>
              <a:t>/</a:t>
            </a:r>
            <a:r>
              <a:rPr lang="ko-KR" altLang="en-US" sz="2000" dirty="0"/>
              <a:t>웹 애플리케이션</a:t>
            </a:r>
            <a:endParaRPr lang="en-US" altLang="ko-KR" sz="2000" dirty="0"/>
          </a:p>
          <a:p>
            <a:pPr lvl="2">
              <a:defRPr/>
            </a:pPr>
            <a:r>
              <a:rPr lang="ko-KR" altLang="en-US" sz="1600" dirty="0"/>
              <a:t>자바</a:t>
            </a:r>
            <a:r>
              <a:rPr lang="en-US" altLang="ko-KR" sz="1600" dirty="0"/>
              <a:t>, HTML5</a:t>
            </a:r>
            <a:r>
              <a:rPr lang="ko-KR" altLang="en-US" sz="1600" dirty="0"/>
              <a:t> 등 활용</a:t>
            </a:r>
            <a:endParaRPr lang="en-US" altLang="ko-KR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693080C-95E6-0D6D-2728-CE870E355F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" t="11453"/>
          <a:stretch/>
        </p:blipFill>
        <p:spPr>
          <a:xfrm>
            <a:off x="6814042" y="1514552"/>
            <a:ext cx="3834177" cy="2126450"/>
          </a:xfrm>
          <a:prstGeom prst="rect">
            <a:avLst/>
          </a:prstGeom>
        </p:spPr>
      </p:pic>
      <p:pic>
        <p:nvPicPr>
          <p:cNvPr id="2052" name="Picture 4" descr="Apple, 일상의 순간을 성찰할 수 있는 새로운 일기 앱 출시 - Apple (KR)">
            <a:extLst>
              <a:ext uri="{FF2B5EF4-FFF2-40B4-BE49-F238E27FC236}">
                <a16:creationId xmlns:a16="http://schemas.microsoft.com/office/drawing/2014/main" id="{49985E1E-F1C2-D45D-7996-003BCA77C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2211" y="3811073"/>
            <a:ext cx="3623663" cy="258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10.Make : 포트폴리오 홈페이지 제작">
            <a:extLst>
              <a:ext uri="{FF2B5EF4-FFF2-40B4-BE49-F238E27FC236}">
                <a16:creationId xmlns:a16="http://schemas.microsoft.com/office/drawing/2014/main" id="{116275A0-FB45-2A55-B139-0AC5E8138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1520" y="3811073"/>
            <a:ext cx="3631109" cy="2541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7426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Visual Studio Code - Code Editing. Redefined">
            <a:extLst>
              <a:ext uri="{FF2B5EF4-FFF2-40B4-BE49-F238E27FC236}">
                <a16:creationId xmlns:a16="http://schemas.microsoft.com/office/drawing/2014/main" id="{FB5014B5-0FDE-83F6-F6E0-2CF9DC6C2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4731" y="3163778"/>
            <a:ext cx="6658194" cy="3329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개발 환경 관련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192966" cy="4743851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2400" dirty="0"/>
              <a:t>개발 환경</a:t>
            </a:r>
            <a:r>
              <a:rPr lang="en-US" altLang="ko-KR" sz="2400" dirty="0"/>
              <a:t>?</a:t>
            </a:r>
          </a:p>
          <a:p>
            <a:pPr lvl="1">
              <a:defRPr/>
            </a:pPr>
            <a:r>
              <a:rPr lang="en-US" altLang="ko-KR" sz="2000" dirty="0"/>
              <a:t>VISUAL STUDIO CODE</a:t>
            </a:r>
          </a:p>
          <a:p>
            <a:pPr lvl="2">
              <a:defRPr/>
            </a:pPr>
            <a:r>
              <a:rPr lang="ko-KR" altLang="en-US" sz="1600" dirty="0"/>
              <a:t>대표 로컬 개발 환경</a:t>
            </a:r>
            <a:endParaRPr lang="en-US" altLang="ko-KR" sz="1600" dirty="0"/>
          </a:p>
          <a:p>
            <a:pPr lvl="2">
              <a:defRPr/>
            </a:pPr>
            <a:r>
              <a:rPr lang="ko-KR" altLang="en-US" sz="1600" dirty="0"/>
              <a:t>사용이 편리한 </a:t>
            </a:r>
            <a:r>
              <a:rPr lang="en-US" altLang="ko-KR" sz="1600" dirty="0"/>
              <a:t>UI</a:t>
            </a:r>
          </a:p>
          <a:p>
            <a:pPr lvl="2">
              <a:defRPr/>
            </a:pPr>
            <a:r>
              <a:rPr lang="ko-KR" altLang="en-US" sz="1600" dirty="0"/>
              <a:t>다양한 코딩관련 확장 모듈</a:t>
            </a:r>
            <a:endParaRPr lang="en-US" altLang="ko-KR" sz="1600" dirty="0"/>
          </a:p>
          <a:p>
            <a:pPr lvl="2">
              <a:defRPr/>
            </a:pPr>
            <a:endParaRPr lang="en-US" altLang="ko-KR" sz="1600" dirty="0"/>
          </a:p>
          <a:p>
            <a:pPr>
              <a:defRPr/>
            </a:pPr>
            <a:r>
              <a:rPr lang="ko-KR" altLang="en-US" sz="2400" dirty="0"/>
              <a:t>기타 공통</a:t>
            </a:r>
            <a:endParaRPr lang="en-US" altLang="ko-KR" sz="2000" dirty="0"/>
          </a:p>
          <a:p>
            <a:pPr lvl="1">
              <a:defRPr/>
            </a:pPr>
            <a:r>
              <a:rPr lang="ko-KR" altLang="en-US" sz="2000" dirty="0"/>
              <a:t>깃 허브</a:t>
            </a:r>
            <a:r>
              <a:rPr lang="en-US" altLang="ko-KR" sz="2000" dirty="0"/>
              <a:t>(</a:t>
            </a:r>
            <a:r>
              <a:rPr lang="ko-KR" altLang="en-US" sz="2000" dirty="0"/>
              <a:t>소스 코드 관리</a:t>
            </a:r>
            <a:r>
              <a:rPr lang="en-US" altLang="ko-KR" sz="2000" dirty="0"/>
              <a:t>)</a:t>
            </a:r>
          </a:p>
          <a:p>
            <a:pPr lvl="1">
              <a:defRPr/>
            </a:pPr>
            <a:r>
              <a:rPr lang="ko-KR" altLang="en-US" sz="2000" dirty="0"/>
              <a:t>개인 계정</a:t>
            </a:r>
            <a:endParaRPr lang="en-US" altLang="ko-KR" sz="2000" dirty="0"/>
          </a:p>
        </p:txBody>
      </p:sp>
      <p:pic>
        <p:nvPicPr>
          <p:cNvPr id="7" name="Picture 2" descr="Vscode 시스템 환경변수 적용하기 - 럭스로보 팀 블로그">
            <a:extLst>
              <a:ext uri="{FF2B5EF4-FFF2-40B4-BE49-F238E27FC236}">
                <a16:creationId xmlns:a16="http://schemas.microsoft.com/office/drawing/2014/main" id="{404B9F46-EC21-4E61-DB84-BB2D34C254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1988" y="1357310"/>
            <a:ext cx="3343062" cy="1671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Was ist GitHub?">
            <a:extLst>
              <a:ext uri="{FF2B5EF4-FFF2-40B4-BE49-F238E27FC236}">
                <a16:creationId xmlns:a16="http://schemas.microsoft.com/office/drawing/2014/main" id="{B7AC0DFC-A4BE-BB70-CEEA-44D910FF3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335" y="2121829"/>
            <a:ext cx="2930769" cy="97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134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강의 계획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5094"/>
          </a:xfrm>
        </p:spPr>
        <p:txBody>
          <a:bodyPr>
            <a:normAutofit lnSpcReduction="10000"/>
          </a:bodyPr>
          <a:lstStyle/>
          <a:p>
            <a:pPr lvl="0">
              <a:defRPr/>
            </a:pPr>
            <a:r>
              <a:rPr lang="ko-KR" altLang="en-US" dirty="0"/>
              <a:t>강의에 필요한 자료 및 </a:t>
            </a:r>
            <a:r>
              <a:rPr lang="en-US" altLang="ko-KR" dirty="0"/>
              <a:t>S/W</a:t>
            </a:r>
          </a:p>
          <a:p>
            <a:pPr lvl="1">
              <a:defRPr/>
            </a:pPr>
            <a:r>
              <a:rPr lang="ko-KR" altLang="en-US" dirty="0"/>
              <a:t>매 주 </a:t>
            </a:r>
            <a:r>
              <a:rPr lang="en-US" altLang="ko-KR" dirty="0"/>
              <a:t>PPT </a:t>
            </a:r>
            <a:r>
              <a:rPr lang="ko-KR" altLang="en-US" dirty="0"/>
              <a:t>직접 제공</a:t>
            </a:r>
            <a:endParaRPr lang="en-US" altLang="ko-KR" dirty="0"/>
          </a:p>
          <a:p>
            <a:pPr lvl="2">
              <a:defRPr/>
            </a:pPr>
            <a:r>
              <a:rPr lang="ko-KR" altLang="en-US" dirty="0"/>
              <a:t>주요 목차 </a:t>
            </a:r>
            <a:r>
              <a:rPr lang="en-US" altLang="ko-KR" dirty="0"/>
              <a:t>: </a:t>
            </a:r>
            <a:r>
              <a:rPr lang="ko-KR" altLang="en-US" dirty="0"/>
              <a:t>교재 참고 </a:t>
            </a:r>
            <a:r>
              <a:rPr lang="en-US" altLang="ko-KR" dirty="0"/>
              <a:t>– 2~3</a:t>
            </a:r>
            <a:r>
              <a:rPr lang="ko-KR" altLang="en-US" dirty="0"/>
              <a:t>권</a:t>
            </a:r>
            <a:endParaRPr lang="en-US" altLang="ko-KR" dirty="0"/>
          </a:p>
          <a:p>
            <a:pPr lvl="3">
              <a:defRPr/>
            </a:pPr>
            <a:endParaRPr lang="ko-KR" altLang="en-US" dirty="0"/>
          </a:p>
          <a:p>
            <a:pPr lvl="1">
              <a:defRPr/>
            </a:pPr>
            <a:r>
              <a:rPr lang="ko-KR" altLang="en-US" dirty="0"/>
              <a:t>기타</a:t>
            </a:r>
            <a:endParaRPr lang="en-US" altLang="ko-KR" dirty="0"/>
          </a:p>
          <a:p>
            <a:pPr lvl="2">
              <a:defRPr/>
            </a:pPr>
            <a:r>
              <a:rPr lang="en-US" altLang="ko-KR" dirty="0"/>
              <a:t>CHATGPT </a:t>
            </a:r>
            <a:r>
              <a:rPr lang="ko-KR" altLang="en-US" dirty="0"/>
              <a:t>또는 </a:t>
            </a:r>
            <a:r>
              <a:rPr lang="en-US" altLang="ko-KR" dirty="0"/>
              <a:t>COPILOT(</a:t>
            </a:r>
            <a:r>
              <a:rPr lang="ko-KR" altLang="en-US" dirty="0"/>
              <a:t>유료</a:t>
            </a:r>
            <a:r>
              <a:rPr lang="en-US" altLang="ko-KR" dirty="0"/>
              <a:t>) </a:t>
            </a:r>
            <a:r>
              <a:rPr lang="ko-KR" altLang="en-US" dirty="0"/>
              <a:t>자유롭게 활용</a:t>
            </a:r>
            <a:endParaRPr lang="en-US" altLang="ko-KR" dirty="0"/>
          </a:p>
          <a:p>
            <a:pPr lvl="2">
              <a:defRPr/>
            </a:pPr>
            <a:endParaRPr lang="en-US" altLang="ko-KR" dirty="0"/>
          </a:p>
          <a:p>
            <a:pPr lvl="0">
              <a:defRPr/>
            </a:pPr>
            <a:r>
              <a:rPr lang="ko-KR" altLang="en-US" dirty="0"/>
              <a:t>강의 내용 및 시간 분배</a:t>
            </a:r>
          </a:p>
          <a:p>
            <a:pPr lvl="1">
              <a:defRPr/>
            </a:pPr>
            <a:r>
              <a:rPr lang="ko-KR" altLang="en-US" b="1" dirty="0"/>
              <a:t>트렌드</a:t>
            </a:r>
            <a:r>
              <a:rPr lang="en-US" altLang="ko-KR" b="1" dirty="0"/>
              <a:t> </a:t>
            </a:r>
            <a:r>
              <a:rPr lang="ko-KR" altLang="en-US" b="1" dirty="0"/>
              <a:t>및 이론</a:t>
            </a:r>
            <a:r>
              <a:rPr lang="en-US" altLang="ko-KR" b="1" dirty="0"/>
              <a:t>(10~</a:t>
            </a:r>
            <a:r>
              <a:rPr lang="ko-KR" altLang="en-US" b="1" dirty="0"/>
              <a:t>분</a:t>
            </a:r>
            <a:r>
              <a:rPr lang="en-US" altLang="ko-KR" b="1" dirty="0"/>
              <a:t>)</a:t>
            </a:r>
          </a:p>
          <a:p>
            <a:pPr lvl="2">
              <a:defRPr/>
            </a:pPr>
            <a:r>
              <a:rPr lang="ko-KR" altLang="en-US" dirty="0"/>
              <a:t>매주 관련 최신 기술 트렌드 소개</a:t>
            </a:r>
            <a:endParaRPr lang="en-US" altLang="ko-KR" dirty="0"/>
          </a:p>
          <a:p>
            <a:pPr lvl="1">
              <a:defRPr/>
            </a:pPr>
            <a:r>
              <a:rPr lang="ko-KR" altLang="en-US" b="1" dirty="0"/>
              <a:t>실습</a:t>
            </a:r>
            <a:r>
              <a:rPr lang="en-US" altLang="ko-KR" b="1" dirty="0"/>
              <a:t>(1</a:t>
            </a:r>
            <a:r>
              <a:rPr lang="ko-KR" altLang="en-US" b="1" dirty="0"/>
              <a:t>시간</a:t>
            </a:r>
            <a:r>
              <a:rPr lang="en-US" altLang="ko-KR" b="1" dirty="0"/>
              <a:t>30</a:t>
            </a:r>
            <a:r>
              <a:rPr lang="ko-KR" altLang="en-US" b="1" dirty="0"/>
              <a:t>분</a:t>
            </a:r>
            <a:r>
              <a:rPr lang="en-US" altLang="ko-KR" b="1" dirty="0"/>
              <a:t>)</a:t>
            </a:r>
          </a:p>
          <a:p>
            <a:pPr lvl="2">
              <a:defRPr/>
            </a:pPr>
            <a:r>
              <a:rPr lang="ko-KR" altLang="en-US" dirty="0"/>
              <a:t>웹 사이트 개발</a:t>
            </a:r>
            <a:endParaRPr lang="en-US" altLang="ko-KR" dirty="0"/>
          </a:p>
          <a:p>
            <a:pPr lvl="1">
              <a:defRPr/>
            </a:pPr>
            <a:r>
              <a:rPr lang="ko-KR" altLang="en-US" b="1" dirty="0"/>
              <a:t>쉬는 시간 </a:t>
            </a:r>
            <a:r>
              <a:rPr lang="en-US" altLang="ko-KR" b="1" dirty="0"/>
              <a:t>+</a:t>
            </a:r>
            <a:r>
              <a:rPr lang="ko-KR" altLang="en-US" b="1" dirty="0"/>
              <a:t> </a:t>
            </a:r>
            <a:r>
              <a:rPr lang="en-US" altLang="ko-KR" b="1" dirty="0"/>
              <a:t>Q/A</a:t>
            </a:r>
            <a:endParaRPr lang="ko-KR" altLang="en-US" b="1" dirty="0"/>
          </a:p>
        </p:txBody>
      </p:sp>
      <p:pic>
        <p:nvPicPr>
          <p:cNvPr id="5" name="Picture 2" descr="명품 HTML5+CSS3+Javascript 웹 프로그래밍 - 예스24">
            <a:extLst>
              <a:ext uri="{FF2B5EF4-FFF2-40B4-BE49-F238E27FC236}">
                <a16:creationId xmlns:a16="http://schemas.microsoft.com/office/drawing/2014/main" id="{213DAB1F-6FB9-4B40-A0AB-6665C5361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7754" y="437395"/>
            <a:ext cx="2371124" cy="2991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모던 자바스크립트 프로그래밍의 정석 | 고경희 - 모바일교보문고">
            <a:extLst>
              <a:ext uri="{FF2B5EF4-FFF2-40B4-BE49-F238E27FC236}">
                <a16:creationId xmlns:a16="http://schemas.microsoft.com/office/drawing/2014/main" id="{3C2CA4AF-917C-432F-CB14-236A38C9F8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0509" y="3603802"/>
            <a:ext cx="2318370" cy="3016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 dirty="0"/>
              <a:t>기타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5094"/>
          </a:xfrm>
        </p:spPr>
        <p:txBody>
          <a:bodyPr>
            <a:normAutofit fontScale="92500" lnSpcReduction="20000"/>
          </a:bodyPr>
          <a:lstStyle/>
          <a:p>
            <a:pPr lvl="0">
              <a:defRPr/>
            </a:pPr>
            <a:r>
              <a:rPr lang="ko-KR" altLang="en-US" dirty="0"/>
              <a:t>점수 관련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출석  </a:t>
            </a:r>
            <a:r>
              <a:rPr lang="en-US" altLang="ko-KR" dirty="0"/>
              <a:t>20</a:t>
            </a:r>
          </a:p>
          <a:p>
            <a:pPr lvl="1">
              <a:defRPr/>
            </a:pPr>
            <a:r>
              <a:rPr lang="ko-KR" altLang="en-US" dirty="0"/>
              <a:t>중간 기말 </a:t>
            </a:r>
            <a:r>
              <a:rPr lang="en-US" altLang="ko-KR" dirty="0"/>
              <a:t>30, 30</a:t>
            </a:r>
          </a:p>
          <a:p>
            <a:pPr lvl="1">
              <a:defRPr/>
            </a:pPr>
            <a:r>
              <a:rPr lang="ko-KR" altLang="en-US" dirty="0"/>
              <a:t>보고서</a:t>
            </a:r>
            <a:r>
              <a:rPr lang="en-US" altLang="ko-KR" dirty="0"/>
              <a:t>(</a:t>
            </a:r>
            <a:r>
              <a:rPr lang="ko-KR" altLang="en-US" dirty="0"/>
              <a:t>기말 </a:t>
            </a:r>
            <a:r>
              <a:rPr lang="en-US" altLang="ko-KR" dirty="0"/>
              <a:t>1) 20</a:t>
            </a:r>
          </a:p>
          <a:p>
            <a:pPr lvl="1"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시험 관련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객관식 </a:t>
            </a:r>
            <a:r>
              <a:rPr lang="en-US" altLang="ko-KR" dirty="0"/>
              <a:t>10, </a:t>
            </a:r>
            <a:r>
              <a:rPr lang="ko-KR" altLang="en-US" dirty="0"/>
              <a:t>주관식 </a:t>
            </a:r>
            <a:r>
              <a:rPr lang="en-US" altLang="ko-KR" dirty="0"/>
              <a:t>5, </a:t>
            </a:r>
            <a:r>
              <a:rPr lang="ko-KR" altLang="en-US" dirty="0"/>
              <a:t>서술 </a:t>
            </a:r>
            <a:r>
              <a:rPr lang="en-US" altLang="ko-KR" dirty="0"/>
              <a:t>x</a:t>
            </a:r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ko-KR" altLang="en-US" dirty="0"/>
              <a:t>보고서 관련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요구사항 별 배점</a:t>
            </a:r>
            <a:r>
              <a:rPr lang="en-US" altLang="ko-KR" dirty="0"/>
              <a:t> </a:t>
            </a:r>
            <a:r>
              <a:rPr lang="ko-KR" altLang="en-US" dirty="0"/>
              <a:t>개인</a:t>
            </a:r>
            <a:r>
              <a:rPr lang="en-US" altLang="ko-KR" dirty="0"/>
              <a:t> </a:t>
            </a:r>
            <a:r>
              <a:rPr lang="ko-KR" altLang="en-US" dirty="0"/>
              <a:t>확인</a:t>
            </a:r>
            <a:endParaRPr lang="en-US" altLang="ko-KR" dirty="0"/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r>
              <a:rPr lang="en-US" altLang="ko-KR" dirty="0"/>
              <a:t>1</a:t>
            </a:r>
            <a:r>
              <a:rPr lang="ko-KR" altLang="en-US" dirty="0"/>
              <a:t>등 기준 상향평준화</a:t>
            </a:r>
            <a:endParaRPr lang="en-US" altLang="ko-KR" dirty="0"/>
          </a:p>
          <a:p>
            <a:pPr lvl="1">
              <a:defRPr/>
            </a:pPr>
            <a:r>
              <a:rPr lang="ko-KR" altLang="en-US" dirty="0"/>
              <a:t>참고 </a:t>
            </a:r>
            <a:r>
              <a:rPr lang="en-US" altLang="ko-KR" dirty="0"/>
              <a:t>: 1</a:t>
            </a:r>
            <a:r>
              <a:rPr lang="ko-KR" altLang="en-US" dirty="0"/>
              <a:t>등 </a:t>
            </a:r>
            <a:r>
              <a:rPr lang="en-US" altLang="ko-KR" dirty="0"/>
              <a:t>70</a:t>
            </a:r>
            <a:r>
              <a:rPr lang="ko-KR" altLang="en-US" dirty="0"/>
              <a:t>점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전체 </a:t>
            </a:r>
            <a:r>
              <a:rPr lang="en-US" altLang="ko-KR" dirty="0">
                <a:sym typeface="Wingdings" panose="05000000000000000000" pitchFamily="2" charset="2"/>
              </a:rPr>
              <a:t>30</a:t>
            </a:r>
            <a:r>
              <a:rPr lang="ko-KR" altLang="en-US" dirty="0">
                <a:sym typeface="Wingdings" panose="05000000000000000000" pitchFamily="2" charset="2"/>
              </a:rPr>
              <a:t>점 상향 평준화</a:t>
            </a:r>
            <a:endParaRPr lang="en-US" altLang="ko-KR" dirty="0"/>
          </a:p>
        </p:txBody>
      </p:sp>
      <p:pic>
        <p:nvPicPr>
          <p:cNvPr id="1026" name="Picture 2" descr="Vietnam&amp;amp;#39;s cram-and-exam framework has got to go | Times Higher Education  (THE)">
            <a:extLst>
              <a:ext uri="{FF2B5EF4-FFF2-40B4-BE49-F238E27FC236}">
                <a16:creationId xmlns:a16="http://schemas.microsoft.com/office/drawing/2014/main" id="{785A0F25-ACCB-4E81-9DA0-5EEDBCA2A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652" y="365125"/>
            <a:ext cx="3156639" cy="2102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lobal Report – January 2021 – DMC – Drug Monitoring Centre">
            <a:extLst>
              <a:ext uri="{FF2B5EF4-FFF2-40B4-BE49-F238E27FC236}">
                <a16:creationId xmlns:a16="http://schemas.microsoft.com/office/drawing/2014/main" id="{D90A1843-9A20-4864-86D9-45338DA70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5652" y="2892689"/>
            <a:ext cx="3156639" cy="1657148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061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Q&amp;amp;amp;a or Questions and Answers Sign or Icon Stock Vector - Illustration of  logo, assistance: 143020204">
            <a:extLst>
              <a:ext uri="{FF2B5EF4-FFF2-40B4-BE49-F238E27FC236}">
                <a16:creationId xmlns:a16="http://schemas.microsoft.com/office/drawing/2014/main" id="{53405763-08BC-4FD0-A191-9B02DDD89F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dirty="0"/>
              <a:t>Q &amp; A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95094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dirty="0"/>
              <a:t>무엇이든 물어보세요</a:t>
            </a:r>
            <a:r>
              <a:rPr lang="en-US" altLang="ko-K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0689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516</Words>
  <Application>Microsoft Office PowerPoint</Application>
  <PresentationFormat>와이드스크린</PresentationFormat>
  <Paragraphs>110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Wingdings</vt:lpstr>
      <vt:lpstr>Office 테마</vt:lpstr>
      <vt:lpstr>1주차 강의 소개 자바웹프로그래밍(1)</vt:lpstr>
      <vt:lpstr>PowerPoint 프레젠테이션</vt:lpstr>
      <vt:lpstr>미소과 수업 로드맵</vt:lpstr>
      <vt:lpstr>강의 구성 및 주요 내용</vt:lpstr>
      <vt:lpstr>웹 사이트 어떻게 활용하나요?</vt:lpstr>
      <vt:lpstr>개발 환경 관련</vt:lpstr>
      <vt:lpstr>강의 계획 소개</vt:lpstr>
      <vt:lpstr>기타</vt:lpstr>
      <vt:lpstr>Q &amp; 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윈도우 프로그래밍</dc:title>
  <dc:creator>최도현</dc:creator>
  <cp:lastModifiedBy>도현 최</cp:lastModifiedBy>
  <cp:revision>1685</cp:revision>
  <dcterms:created xsi:type="dcterms:W3CDTF">2017-03-02T04:47:37Z</dcterms:created>
  <dcterms:modified xsi:type="dcterms:W3CDTF">2025-03-04T13:16:21Z</dcterms:modified>
  <cp:version/>
</cp:coreProperties>
</file>

<file path=docProps/thumbnail.jpeg>
</file>